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71" r:id="rId2"/>
    <p:sldId id="27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58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D2Coding" panose="020B0609020101020101" pitchFamily="49" charset="-127"/>
      <p:regular r:id="rId25"/>
      <p:bold r:id="rId26"/>
    </p:embeddedFont>
    <p:embeddedFont>
      <p:font typeface="나눔스퀘어 네오 Regular" panose="00000500000000000000" pitchFamily="2" charset="-127"/>
      <p:regular r:id="rId27"/>
    </p:embeddedFont>
    <p:embeddedFont>
      <p:font typeface="나눔스퀘어_ac Bold" panose="020B0600000101010101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5E217D"/>
    <a:srgbClr val="ECDBF5"/>
    <a:srgbClr val="FFFFFF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4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2025-02-20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2403372" y="1460502"/>
            <a:ext cx="3079357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err="1">
                <a:latin typeface="+mj-ea"/>
                <a:ea typeface="+mj-ea"/>
              </a:rPr>
              <a:t>딥러닝을</a:t>
            </a:r>
            <a:r>
              <a:rPr lang="ko-KR" altLang="en-US" sz="2000" dirty="0">
                <a:latin typeface="+mj-ea"/>
                <a:ea typeface="+mj-ea"/>
              </a:rPr>
              <a:t> 시작합니다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07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057799" y="2188341"/>
            <a:ext cx="4424930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latin typeface="+mj-ea"/>
              </a:rPr>
              <a:t>(3) </a:t>
            </a:r>
            <a:r>
              <a:rPr lang="ko-KR" altLang="en-US" sz="3600" dirty="0">
                <a:latin typeface="+mj-ea"/>
              </a:rPr>
              <a:t>신경망 모델 훈련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25. 02. 20. </a:t>
            </a:r>
            <a:r>
              <a:rPr lang="ko-KR" altLang="en-US" sz="2000">
                <a:latin typeface="+mn-ea"/>
                <a:ea typeface="+mn-ea"/>
              </a:rPr>
              <a:t>목</a:t>
            </a:r>
            <a:r>
              <a:rPr lang="en-US" altLang="ko-KR" sz="200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9A0E6EF-6375-B22B-63CA-754B0C0A9E2A}"/>
              </a:ext>
            </a:extLst>
          </p:cNvPr>
          <p:cNvSpPr txBox="1">
            <a:spLocks/>
          </p:cNvSpPr>
          <p:nvPr/>
        </p:nvSpPr>
        <p:spPr>
          <a:xfrm>
            <a:off x="1372711" y="3021654"/>
            <a:ext cx="4240513" cy="2416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손실 곡선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검증 손실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드롭 아웃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모델 저장과 복원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콜백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드롭아웃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A1381-A084-F846-643E-122495B09B1E}"/>
              </a:ext>
            </a:extLst>
          </p:cNvPr>
          <p:cNvSpPr txBox="1"/>
          <p:nvPr/>
        </p:nvSpPr>
        <p:spPr>
          <a:xfrm>
            <a:off x="4330828" y="1682275"/>
            <a:ext cx="6700873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뉴런은 랜덤하게 </a:t>
            </a:r>
            <a:r>
              <a:rPr lang="ko-KR" altLang="en-US" sz="1400" dirty="0" err="1">
                <a:latin typeface="+mn-ea"/>
              </a:rPr>
              <a:t>드롭아웃되고</a:t>
            </a:r>
            <a:r>
              <a:rPr lang="ko-KR" altLang="en-US" sz="1400" dirty="0">
                <a:latin typeface="+mn-ea"/>
              </a:rPr>
              <a:t> 얼마나 많은 뉴런을 드롭 할지는 </a:t>
            </a:r>
            <a:r>
              <a:rPr lang="ko-KR" altLang="en-US" sz="1400" dirty="0" err="1">
                <a:latin typeface="+mn-ea"/>
              </a:rPr>
              <a:t>하이퍼</a:t>
            </a:r>
            <a:r>
              <a:rPr lang="ko-KR" altLang="en-US" sz="1400" dirty="0">
                <a:latin typeface="+mn-ea"/>
              </a:rPr>
              <a:t> 파라미터임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이전 층의 일부 뉴런이 랜덤하게 꺼지면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특정 뉴런에 과대하게 의존하는 것을 줄일 </a:t>
            </a:r>
            <a:br>
              <a:rPr lang="en-US" altLang="ko-KR" sz="1400" dirty="0">
                <a:solidFill>
                  <a:srgbClr val="5E217D"/>
                </a:solidFill>
                <a:latin typeface="+mn-ea"/>
              </a:rPr>
            </a:b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수 있고 </a:t>
            </a:r>
            <a:r>
              <a:rPr lang="ko-KR" altLang="en-US" sz="1400" dirty="0">
                <a:latin typeface="+mn-ea"/>
              </a:rPr>
              <a:t>모든 입력에 대해 주의를 기울여야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일부 뉴런의 출력이 없을 수 있다는 것을 감안하면 이 신경망은 더 안정적인 예측을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만들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1101455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드롭아웃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(Dropout)</a:t>
            </a:r>
            <a:r>
              <a:rPr lang="ko-KR" altLang="en-US" sz="1600" dirty="0">
                <a:latin typeface="+mn-ea"/>
              </a:rPr>
              <a:t>은 훈련 과정에서 층에 있는 일부 뉴런을 </a:t>
            </a:r>
            <a:r>
              <a:rPr lang="ko-KR" altLang="en-US" sz="1600">
                <a:latin typeface="+mn-ea"/>
              </a:rPr>
              <a:t>랜덤하게 꺼서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뉴런의 출력을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만들어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과대적합을 막음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07545FD-693E-F26B-17F6-1667060F3B3A}"/>
              </a:ext>
            </a:extLst>
          </p:cNvPr>
          <p:cNvGrpSpPr/>
          <p:nvPr/>
        </p:nvGrpSpPr>
        <p:grpSpPr>
          <a:xfrm>
            <a:off x="1071186" y="1682275"/>
            <a:ext cx="2867548" cy="2278123"/>
            <a:chOff x="3915987" y="1872542"/>
            <a:chExt cx="2867548" cy="22781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4858A5-44D0-B5CD-9C1C-5F49AA9CC640}"/>
                </a:ext>
              </a:extLst>
            </p:cNvPr>
            <p:cNvGrpSpPr/>
            <p:nvPr/>
          </p:nvGrpSpPr>
          <p:grpSpPr>
            <a:xfrm>
              <a:off x="3915987" y="1872542"/>
              <a:ext cx="456175" cy="2278123"/>
              <a:chOff x="3915987" y="1872542"/>
              <a:chExt cx="456175" cy="22781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A01D0EDD-5C99-17EF-36E6-EF573F9F4300}"/>
                      </a:ext>
                    </a:extLst>
                  </p:cNvPr>
                  <p:cNvSpPr/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A01D0EDD-5C99-17EF-36E6-EF573F9F43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3B0EC237-C5D8-4D0C-E243-ECBA202E70C1}"/>
                      </a:ext>
                    </a:extLst>
                  </p:cNvPr>
                  <p:cNvSpPr/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3B0EC237-C5D8-4D0C-E243-ECBA202E70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0ECB09A3-65BF-A858-69EC-4EE55CA609B7}"/>
                      </a:ext>
                    </a:extLst>
                  </p:cNvPr>
                  <p:cNvSpPr/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784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0ECB09A3-65BF-A858-69EC-4EE55CA609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E5411-ED9C-E23D-DAA4-88F67EB49BDE}"/>
                  </a:ext>
                </a:extLst>
              </p:cNvPr>
              <p:cNvSpPr txBox="1"/>
              <p:nvPr/>
            </p:nvSpPr>
            <p:spPr>
              <a:xfrm rot="5400000">
                <a:off x="3815875" y="3259523"/>
                <a:ext cx="769851" cy="342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5E217D"/>
                    </a:solidFill>
                    <a:latin typeface="+mn-ea"/>
                  </a:rPr>
                  <a:t>. . . . 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EA7E839-BA2D-CBF3-2301-62036CA339AD}"/>
                </a:ext>
              </a:extLst>
            </p:cNvPr>
            <p:cNvGrpSpPr/>
            <p:nvPr/>
          </p:nvGrpSpPr>
          <p:grpSpPr>
            <a:xfrm>
              <a:off x="4979799" y="1872542"/>
              <a:ext cx="456175" cy="2278123"/>
              <a:chOff x="3915987" y="1872542"/>
              <a:chExt cx="456175" cy="22781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731D15B6-E3FC-E54F-71B7-9AA1093ACD33}"/>
                      </a:ext>
                    </a:extLst>
                  </p:cNvPr>
                  <p:cNvSpPr/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731D15B6-E3FC-E54F-71B7-9AA1093ACD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365A0623-9A28-9124-37A3-0701E5C75D94}"/>
                      </a:ext>
                    </a:extLst>
                  </p:cNvPr>
                  <p:cNvSpPr/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365A0623-9A28-9124-37A3-0701E5C75D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DE16237D-80A4-BAE4-E983-818AAD9569A1}"/>
                      </a:ext>
                    </a:extLst>
                  </p:cNvPr>
                  <p:cNvSpPr/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DE16237D-80A4-BAE4-E983-818AAD9569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AE2CF2-9495-A18F-B255-24C08748E891}"/>
                  </a:ext>
                </a:extLst>
              </p:cNvPr>
              <p:cNvSpPr txBox="1"/>
              <p:nvPr/>
            </p:nvSpPr>
            <p:spPr>
              <a:xfrm rot="5400000">
                <a:off x="3815875" y="3259523"/>
                <a:ext cx="769851" cy="342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5E217D"/>
                    </a:solidFill>
                    <a:latin typeface="+mn-ea"/>
                  </a:rPr>
                  <a:t>. . . . .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C54BCCB-DB19-C3EC-05F8-46502CF67607}"/>
                </a:ext>
              </a:extLst>
            </p:cNvPr>
            <p:cNvGrpSpPr/>
            <p:nvPr/>
          </p:nvGrpSpPr>
          <p:grpSpPr>
            <a:xfrm>
              <a:off x="6096000" y="1872542"/>
              <a:ext cx="456175" cy="2278123"/>
              <a:chOff x="3915987" y="1872542"/>
              <a:chExt cx="456175" cy="22781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A7DE931D-2434-3FFF-F704-52FA22319CF3}"/>
                      </a:ext>
                    </a:extLst>
                  </p:cNvPr>
                  <p:cNvSpPr/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A7DE931D-2434-3FFF-F704-52FA22319C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667" y="1872542"/>
                    <a:ext cx="400321" cy="40032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AFC28DC0-43F3-07D6-62D9-8034245744D5}"/>
                      </a:ext>
                    </a:extLst>
                  </p:cNvPr>
                  <p:cNvSpPr/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AFC28DC0-43F3-07D6-62D9-8034245744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7" y="2450395"/>
                    <a:ext cx="400321" cy="40032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2526DDD4-8FD8-4A2B-5FD6-AA387A96547A}"/>
                      </a:ext>
                    </a:extLst>
                  </p:cNvPr>
                  <p:cNvSpPr/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1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2526DDD4-8FD8-4A2B-5FD6-AA387A965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988" y="3750344"/>
                    <a:ext cx="400321" cy="40032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5E217D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A30337-4EE8-2334-5A10-6F5DB0787B40}"/>
                  </a:ext>
                </a:extLst>
              </p:cNvPr>
              <p:cNvSpPr txBox="1"/>
              <p:nvPr/>
            </p:nvSpPr>
            <p:spPr>
              <a:xfrm rot="5400000">
                <a:off x="3815875" y="3259523"/>
                <a:ext cx="769851" cy="342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5E217D"/>
                    </a:solidFill>
                    <a:latin typeface="+mn-ea"/>
                  </a:rPr>
                  <a:t>. . . . .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662A1CE-DC25-D6CE-A53F-5607DBEA4C3B}"/>
                </a:ext>
              </a:extLst>
            </p:cNvPr>
            <p:cNvCxnSpPr>
              <a:stCxn id="9" idx="6"/>
              <a:endCxn id="15" idx="2"/>
            </p:cNvCxnSpPr>
            <p:nvPr/>
          </p:nvCxnSpPr>
          <p:spPr>
            <a:xfrm>
              <a:off x="4320988" y="2072703"/>
              <a:ext cx="663491" cy="0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93FFCE2-0B77-79D7-4A78-DA0C0837E413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 flipV="1">
              <a:off x="4316308" y="2072703"/>
              <a:ext cx="668171" cy="577853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4171B93-126F-3529-3F91-9A55CBD4D7D4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4320988" y="2072703"/>
              <a:ext cx="658812" cy="1877802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6FAFE80-2051-F621-B062-FEA834AA17E4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4316308" y="2650556"/>
              <a:ext cx="663492" cy="1299949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곱하기 기호 35">
              <a:extLst>
                <a:ext uri="{FF2B5EF4-FFF2-40B4-BE49-F238E27FC236}">
                  <a16:creationId xmlns:a16="http://schemas.microsoft.com/office/drawing/2014/main" id="{F8C9C522-7D1A-76A2-3FFF-9DB0C28A843A}"/>
                </a:ext>
              </a:extLst>
            </p:cNvPr>
            <p:cNvSpPr/>
            <p:nvPr/>
          </p:nvSpPr>
          <p:spPr>
            <a:xfrm>
              <a:off x="4926980" y="2397576"/>
              <a:ext cx="505957" cy="505957"/>
            </a:xfrm>
            <a:prstGeom prst="mathMultiply">
              <a:avLst>
                <a:gd name="adj1" fmla="val 69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04FB541-616B-AE93-BC69-886442DAF50B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4316309" y="2072703"/>
              <a:ext cx="668170" cy="1877802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576C74E-FB03-A035-9EB1-821C9ACA89E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4316309" y="3950505"/>
              <a:ext cx="663491" cy="0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03E82AB-7541-2EAE-1295-0A0DF648593A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5384800" y="2072703"/>
              <a:ext cx="715880" cy="0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D6FB573-40C6-ED8B-0E7C-B048D96B1083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>
              <a:off x="5384800" y="2072703"/>
              <a:ext cx="711201" cy="1877802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8E3E0EB-BF9A-87F6-6E9D-374702BE27A5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>
              <a:off x="5384800" y="2072703"/>
              <a:ext cx="711200" cy="577853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A1A335D-5B36-80C0-80AC-5134F22D7319}"/>
                </a:ext>
              </a:extLst>
            </p:cNvPr>
            <p:cNvCxnSpPr>
              <a:cxnSpLocks/>
              <a:stCxn id="20" idx="2"/>
              <a:endCxn id="17" idx="6"/>
            </p:cNvCxnSpPr>
            <p:nvPr/>
          </p:nvCxnSpPr>
          <p:spPr>
            <a:xfrm flipH="1">
              <a:off x="5380121" y="2072703"/>
              <a:ext cx="720559" cy="1877802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93B7F62-5BB2-C000-160F-2C506DC9264C}"/>
                </a:ext>
              </a:extLst>
            </p:cNvPr>
            <p:cNvCxnSpPr>
              <a:cxnSpLocks/>
              <a:stCxn id="21" idx="2"/>
              <a:endCxn id="17" idx="6"/>
            </p:cNvCxnSpPr>
            <p:nvPr/>
          </p:nvCxnSpPr>
          <p:spPr>
            <a:xfrm flipH="1">
              <a:off x="5380121" y="2650556"/>
              <a:ext cx="715879" cy="1299949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4AF06D6-C4A0-DA76-7865-5DDBA999F828}"/>
                </a:ext>
              </a:extLst>
            </p:cNvPr>
            <p:cNvCxnSpPr>
              <a:cxnSpLocks/>
              <a:stCxn id="22" idx="2"/>
              <a:endCxn id="17" idx="6"/>
            </p:cNvCxnSpPr>
            <p:nvPr/>
          </p:nvCxnSpPr>
          <p:spPr>
            <a:xfrm flipH="1">
              <a:off x="5380121" y="3950505"/>
              <a:ext cx="715880" cy="0"/>
            </a:xfrm>
            <a:prstGeom prst="line">
              <a:avLst/>
            </a:prstGeom>
            <a:ln w="12700">
              <a:solidFill>
                <a:srgbClr val="5E2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7BFECBE3-5F92-A682-8C49-1BB950D99819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 flipV="1">
              <a:off x="6501001" y="2072702"/>
              <a:ext cx="274307" cy="1"/>
            </a:xfrm>
            <a:prstGeom prst="straightConnector1">
              <a:avLst/>
            </a:prstGeom>
            <a:ln w="12700">
              <a:solidFill>
                <a:srgbClr val="5E21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DA81C15A-ACFF-7927-964E-EBB556F17D3E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6496321" y="2650556"/>
              <a:ext cx="287214" cy="0"/>
            </a:xfrm>
            <a:prstGeom prst="straightConnector1">
              <a:avLst/>
            </a:prstGeom>
            <a:ln w="12700">
              <a:solidFill>
                <a:srgbClr val="5E21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CC72AB3A-338F-4B01-E09F-A35E9ECE1D5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6496322" y="3950504"/>
              <a:ext cx="264948" cy="1"/>
            </a:xfrm>
            <a:prstGeom prst="straightConnector1">
              <a:avLst/>
            </a:prstGeom>
            <a:ln w="12700">
              <a:solidFill>
                <a:srgbClr val="5E21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1205C-CF3F-A161-45FF-974244ABF8BC}"/>
              </a:ext>
            </a:extLst>
          </p:cNvPr>
          <p:cNvSpPr txBox="1"/>
          <p:nvPr/>
        </p:nvSpPr>
        <p:spPr>
          <a:xfrm>
            <a:off x="660530" y="4659284"/>
            <a:ext cx="745909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케라스에서는</a:t>
            </a:r>
            <a:r>
              <a:rPr lang="ko-KR" altLang="en-US" sz="1600" dirty="0">
                <a:latin typeface="+mn-ea"/>
              </a:rPr>
              <a:t> 드롭 아웃을 </a:t>
            </a:r>
            <a:r>
              <a:rPr lang="en-US" altLang="ko-KR" sz="1600" dirty="0" err="1">
                <a:latin typeface="+mn-ea"/>
              </a:rPr>
              <a:t>keras.layers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 아래 </a:t>
            </a:r>
            <a:r>
              <a:rPr lang="en-US" altLang="ko-KR" sz="1600" dirty="0">
                <a:latin typeface="+mn-ea"/>
              </a:rPr>
              <a:t>Dropout </a:t>
            </a:r>
            <a:r>
              <a:rPr lang="ko-KR" altLang="en-US" sz="1600" dirty="0">
                <a:latin typeface="+mn-ea"/>
              </a:rPr>
              <a:t>클래스로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어떤 층의 뒤에 </a:t>
            </a:r>
            <a:r>
              <a:rPr lang="ko-KR" altLang="en-US" sz="1600" dirty="0" err="1">
                <a:latin typeface="+mn-ea"/>
              </a:rPr>
              <a:t>드롭아웃을</a:t>
            </a:r>
            <a:r>
              <a:rPr lang="ko-KR" altLang="en-US" sz="1600" dirty="0">
                <a:latin typeface="+mn-ea"/>
              </a:rPr>
              <a:t> 둬 이 층의 출력을 랜덤하게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으로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드롭아웃이</a:t>
            </a:r>
            <a:r>
              <a:rPr lang="ko-KR" altLang="en-US" sz="1600" dirty="0">
                <a:latin typeface="+mn-ea"/>
              </a:rPr>
              <a:t> 층처럼 사용되지만 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훈련되는 모델 파라미터는 없음</a:t>
            </a:r>
            <a:endParaRPr lang="en-US" altLang="ko-KR" sz="1600" dirty="0">
              <a:solidFill>
                <a:srgbClr val="5E217D"/>
              </a:solidFill>
              <a:latin typeface="+mn-ea"/>
            </a:endParaRPr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CB967474-308F-2C98-D9D5-212A0CA1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5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드롭아웃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665598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정의한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model_fn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함수에 </a:t>
            </a:r>
            <a:r>
              <a:rPr lang="ko-KR" altLang="en-US" sz="1600" dirty="0" err="1">
                <a:latin typeface="+mn-ea"/>
              </a:rPr>
              <a:t>드롭아웃</a:t>
            </a:r>
            <a:r>
              <a:rPr lang="ko-KR" altLang="en-US" sz="1600" dirty="0">
                <a:latin typeface="+mn-ea"/>
              </a:rPr>
              <a:t> 객체를 전달하여 층을 추가함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3322E-43BE-37B3-1A36-6F02BCECC618}"/>
              </a:ext>
            </a:extLst>
          </p:cNvPr>
          <p:cNvSpPr txBox="1"/>
          <p:nvPr/>
        </p:nvSpPr>
        <p:spPr>
          <a:xfrm>
            <a:off x="1106226" y="1537460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Dropout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summary()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35938-CB38-91B2-10B9-31B6B31C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207F26-F3FA-7E18-6D98-E7423A2B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2170217"/>
            <a:ext cx="582058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1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드롭아웃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839845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물론 훈련이 끝난 뒤에 평가나 예측을 수행할 때는 </a:t>
            </a:r>
            <a:r>
              <a:rPr lang="ko-KR" altLang="en-US" sz="1600" dirty="0" err="1">
                <a:latin typeface="+mn-ea"/>
              </a:rPr>
              <a:t>드롭아웃을</a:t>
            </a:r>
            <a:r>
              <a:rPr lang="ko-KR" altLang="en-US" sz="1600" dirty="0">
                <a:latin typeface="+mn-ea"/>
              </a:rPr>
              <a:t> 적용하면 안됨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된 모든 뉴런을 사용해야 올바른 예측을 수행할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텐서플로와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케라스는</a:t>
            </a:r>
            <a:r>
              <a:rPr lang="ko-KR" altLang="en-US" sz="1600" dirty="0">
                <a:latin typeface="+mn-ea"/>
              </a:rPr>
              <a:t> 모델을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평가와 예측에 사용할 때는 자동으로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드롭아웃을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적용하지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5E113-F86D-1D1E-FB18-2AF02027664D}"/>
              </a:ext>
            </a:extLst>
          </p:cNvPr>
          <p:cNvSpPr txBox="1"/>
          <p:nvPr/>
        </p:nvSpPr>
        <p:spPr>
          <a:xfrm>
            <a:off x="1162373" y="2152884"/>
            <a:ext cx="9389058" cy="22467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'val_loss'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legend([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'train'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810D6-B0B1-7519-29CC-7AEB9A44AAE9}"/>
              </a:ext>
            </a:extLst>
          </p:cNvPr>
          <p:cNvSpPr txBox="1"/>
          <p:nvPr/>
        </p:nvSpPr>
        <p:spPr>
          <a:xfrm>
            <a:off x="4439270" y="4367531"/>
            <a:ext cx="5969904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과대적합이 확실히 줄어듦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모델은 </a:t>
            </a:r>
            <a:r>
              <a:rPr lang="en-US" altLang="ko-KR" sz="1400" dirty="0">
                <a:latin typeface="+mn-ea"/>
              </a:rPr>
              <a:t>20</a:t>
            </a:r>
            <a:r>
              <a:rPr lang="ko-KR" altLang="en-US" sz="1400" dirty="0">
                <a:latin typeface="+mn-ea"/>
              </a:rPr>
              <a:t>번의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동안 훈련을 했기 때문에 결국 다소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과소적합</a:t>
            </a:r>
            <a:r>
              <a:rPr lang="ko-KR" altLang="en-US" sz="1400" dirty="0">
                <a:latin typeface="+mn-ea"/>
              </a:rPr>
              <a:t>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5392712-6823-1B3C-FC30-79046FF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010AE-0C36-D37F-3293-673443DF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83" y="4454868"/>
            <a:ext cx="2666318" cy="19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6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모델 저장과 복원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567976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에포크</a:t>
            </a:r>
            <a:r>
              <a:rPr lang="ko-KR" altLang="en-US" sz="1600" dirty="0">
                <a:latin typeface="+mn-ea"/>
              </a:rPr>
              <a:t> 횟수를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으로 다시 지정하고 모델 훈련 후 모델 저장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4CCB-0FB9-8E97-A71E-951F8639C519}"/>
              </a:ext>
            </a:extLst>
          </p:cNvPr>
          <p:cNvSpPr txBox="1"/>
          <p:nvPr/>
        </p:nvSpPr>
        <p:spPr>
          <a:xfrm>
            <a:off x="1106226" y="1489648"/>
            <a:ext cx="9389058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Dropout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E6C97-1551-3C8A-A4FF-6A41EF3CD2DC}"/>
              </a:ext>
            </a:extLst>
          </p:cNvPr>
          <p:cNvSpPr txBox="1"/>
          <p:nvPr/>
        </p:nvSpPr>
        <p:spPr>
          <a:xfrm>
            <a:off x="660530" y="2693865"/>
            <a:ext cx="1000947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모델은 훈련된 모델의 파라미터를 저장하는 간편한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save_weights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메서드를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기본적으로 </a:t>
            </a:r>
            <a:r>
              <a:rPr lang="ko-KR" altLang="en-US" sz="1600" dirty="0" err="1">
                <a:latin typeface="+mn-ea"/>
              </a:rPr>
              <a:t>텐서플로의</a:t>
            </a:r>
            <a:r>
              <a:rPr lang="ko-KR" altLang="en-US" sz="1600" dirty="0">
                <a:latin typeface="+mn-ea"/>
              </a:rPr>
              <a:t> 체크포인트 포맷으로 저장하지만 파일의 확장자가 </a:t>
            </a:r>
            <a:r>
              <a:rPr lang="en-US" altLang="ko-KR" sz="1600" dirty="0">
                <a:latin typeface="+mn-ea"/>
              </a:rPr>
              <a:t>‘.h5’</a:t>
            </a:r>
            <a:r>
              <a:rPr lang="ko-KR" altLang="en-US" sz="1600" dirty="0">
                <a:latin typeface="+mn-ea"/>
              </a:rPr>
              <a:t>일 경우 </a:t>
            </a:r>
            <a:r>
              <a:rPr lang="en-US" altLang="ko-KR" sz="1600" dirty="0">
                <a:latin typeface="+mn-ea"/>
              </a:rPr>
              <a:t>HDF5 </a:t>
            </a:r>
            <a:r>
              <a:rPr lang="ko-KR" altLang="en-US" sz="1600" dirty="0">
                <a:latin typeface="+mn-ea"/>
              </a:rPr>
              <a:t>포맷으로 저장함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EEB9C-0858-C05C-8F06-7669E1D6F257}"/>
              </a:ext>
            </a:extLst>
          </p:cNvPr>
          <p:cNvSpPr txBox="1"/>
          <p:nvPr/>
        </p:nvSpPr>
        <p:spPr>
          <a:xfrm>
            <a:off x="1106226" y="3589094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save_weights(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'model-weights.h5'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C56F6-3F41-961F-9072-CB3993875476}"/>
              </a:ext>
            </a:extLst>
          </p:cNvPr>
          <p:cNvSpPr txBox="1"/>
          <p:nvPr/>
        </p:nvSpPr>
        <p:spPr>
          <a:xfrm>
            <a:off x="660530" y="4244285"/>
            <a:ext cx="685957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모델 구조와 모델 파라미터를 함께 저장하는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save() </a:t>
            </a:r>
            <a:r>
              <a:rPr lang="ko-KR" altLang="en-US" sz="1600" dirty="0">
                <a:latin typeface="+mn-ea"/>
              </a:rPr>
              <a:t>메서드도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기본적으로 </a:t>
            </a:r>
            <a:r>
              <a:rPr lang="ko-KR" altLang="en-US" sz="1600" dirty="0" err="1">
                <a:latin typeface="+mn-ea"/>
              </a:rPr>
              <a:t>텐서플로의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SavedModel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포맷으로 저장함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A112D-F300-F327-A322-E0D592529595}"/>
              </a:ext>
            </a:extLst>
          </p:cNvPr>
          <p:cNvSpPr txBox="1"/>
          <p:nvPr/>
        </p:nvSpPr>
        <p:spPr>
          <a:xfrm>
            <a:off x="1106226" y="5139514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'model-whole.h5'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4D35BC5-6914-BA47-F6F1-25D8CAB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34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모델 저장과 복원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104246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훈련을 하지 않은 새로운 모델을 만들고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model-weights.h5 </a:t>
            </a:r>
            <a:r>
              <a:rPr lang="ko-KR" altLang="en-US" sz="1600" dirty="0">
                <a:latin typeface="+mn-ea"/>
              </a:rPr>
              <a:t>파일에서 훈련된 모델 파라미터를 읽어서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4CCB-0FB9-8E97-A71E-951F8639C519}"/>
              </a:ext>
            </a:extLst>
          </p:cNvPr>
          <p:cNvSpPr txBox="1"/>
          <p:nvPr/>
        </p:nvSpPr>
        <p:spPr>
          <a:xfrm>
            <a:off x="1106226" y="1489648"/>
            <a:ext cx="9389058" cy="65627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Dropout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load_weights(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'model-weights.h5'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C56F6-3F41-961F-9072-CB3993875476}"/>
              </a:ext>
            </a:extLst>
          </p:cNvPr>
          <p:cNvSpPr txBox="1"/>
          <p:nvPr/>
        </p:nvSpPr>
        <p:spPr>
          <a:xfrm>
            <a:off x="660530" y="3596585"/>
            <a:ext cx="596830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모델의 검증 정확도를 확인하기 위해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predict() </a:t>
            </a:r>
            <a:r>
              <a:rPr lang="ko-KR" altLang="en-US" sz="1600" dirty="0">
                <a:latin typeface="+mn-ea"/>
              </a:rPr>
              <a:t>메서드를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사이킷런과</a:t>
            </a:r>
            <a:r>
              <a:rPr lang="ko-KR" altLang="en-US" sz="1600" dirty="0">
                <a:latin typeface="+mn-ea"/>
              </a:rPr>
              <a:t> 달리 샘플마다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개의 클래스에 대한 확률을 반환함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A112D-F300-F327-A322-E0D592529595}"/>
              </a:ext>
            </a:extLst>
          </p:cNvPr>
          <p:cNvSpPr txBox="1"/>
          <p:nvPr/>
        </p:nvSpPr>
        <p:spPr>
          <a:xfrm>
            <a:off x="1106226" y="4510864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val_labels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argmax(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.predict(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axis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=-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.mean(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val_labels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51CB-4808-4D0D-6267-8C86FEE5EB0C}"/>
              </a:ext>
            </a:extLst>
          </p:cNvPr>
          <p:cNvSpPr txBox="1"/>
          <p:nvPr/>
        </p:nvSpPr>
        <p:spPr>
          <a:xfrm>
            <a:off x="1019476" y="2077095"/>
            <a:ext cx="684674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훈련하지 않은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새로운 모델을 만들고 이전에 저장했던 모델 파라미터를 적재함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이때 사용한 메서드는 </a:t>
            </a:r>
            <a:r>
              <a:rPr lang="en-US" altLang="ko-KR" sz="1400" dirty="0" err="1">
                <a:solidFill>
                  <a:srgbClr val="5E217D"/>
                </a:solidFill>
                <a:latin typeface="+mn-ea"/>
              </a:rPr>
              <a:t>save_weights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()</a:t>
            </a:r>
            <a:r>
              <a:rPr lang="ko-KR" altLang="en-US" sz="1400" dirty="0">
                <a:latin typeface="+mn-ea"/>
              </a:rPr>
              <a:t>와 쌍을 이루는 </a:t>
            </a:r>
            <a:r>
              <a:rPr lang="en-US" altLang="ko-KR" sz="1400" dirty="0" err="1">
                <a:solidFill>
                  <a:srgbClr val="5E217D"/>
                </a:solidFill>
                <a:latin typeface="+mn-ea"/>
              </a:rPr>
              <a:t>load_weights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663C2-11EA-C9D1-1F16-36194A4FD225}"/>
              </a:ext>
            </a:extLst>
          </p:cNvPr>
          <p:cNvSpPr txBox="1"/>
          <p:nvPr/>
        </p:nvSpPr>
        <p:spPr>
          <a:xfrm>
            <a:off x="1106226" y="2867766"/>
            <a:ext cx="6571030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※  </a:t>
            </a:r>
            <a:r>
              <a:rPr lang="en-US" altLang="ko-KR" sz="1000" dirty="0" err="1">
                <a:latin typeface="+mn-ea"/>
              </a:rPr>
              <a:t>load_weights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>
                <a:latin typeface="+mn-ea"/>
              </a:rPr>
              <a:t>메서드를 사용하려면 </a:t>
            </a:r>
            <a:r>
              <a:rPr lang="en-US" altLang="ko-KR" sz="1000" dirty="0" err="1">
                <a:latin typeface="+mn-ea"/>
              </a:rPr>
              <a:t>save_weights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>
                <a:latin typeface="+mn-ea"/>
              </a:rPr>
              <a:t>메서드로 저장했던 모델과 정확히 같은 구조를 가져야 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 </a:t>
            </a:r>
            <a:r>
              <a:rPr lang="ko-KR" altLang="en-US" sz="1000" dirty="0">
                <a:latin typeface="+mn-ea"/>
              </a:rPr>
              <a:t>그렇지 않으면 에러가 발생하며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여기에서는 </a:t>
            </a:r>
            <a:r>
              <a:rPr lang="en-US" altLang="ko-KR" sz="1000" dirty="0" err="1">
                <a:latin typeface="+mn-ea"/>
              </a:rPr>
              <a:t>model_fn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>
                <a:latin typeface="+mn-ea"/>
              </a:rPr>
              <a:t>함수를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사용해 동일한 모델을 만들어 사용함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9B6FC-217D-B435-0C5E-C8A89D1A313B}"/>
              </a:ext>
            </a:extLst>
          </p:cNvPr>
          <p:cNvSpPr txBox="1"/>
          <p:nvPr/>
        </p:nvSpPr>
        <p:spPr>
          <a:xfrm>
            <a:off x="1106226" y="543161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8F8F2"/>
                </a:solidFill>
                <a:effectLst/>
                <a:latin typeface="+mj-lt"/>
              </a:rPr>
              <a:t>&gt;&gt;&gt; 0.878</a:t>
            </a:r>
            <a:endParaRPr lang="en-US" altLang="ko-KR" b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9B7A36B-A3E8-5A70-83B7-0AA525E8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68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모델 저장과 복원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558358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전체를 파일에서 읽은 다음 검증 세트의 정확도를 출력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4CCB-0FB9-8E97-A71E-951F8639C519}"/>
              </a:ext>
            </a:extLst>
          </p:cNvPr>
          <p:cNvSpPr txBox="1"/>
          <p:nvPr/>
        </p:nvSpPr>
        <p:spPr>
          <a:xfrm>
            <a:off x="1106226" y="1489648"/>
            <a:ext cx="9389058" cy="65627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keras.models.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load_model(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'model-whole.keras'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3560F-0C67-8E6A-6430-ABA1CC1AE826}"/>
              </a:ext>
            </a:extLst>
          </p:cNvPr>
          <p:cNvSpPr txBox="1"/>
          <p:nvPr/>
        </p:nvSpPr>
        <p:spPr>
          <a:xfrm>
            <a:off x="1106226" y="2181407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 dirty="0">
                <a:solidFill>
                  <a:srgbClr val="F8F8F2"/>
                </a:solidFill>
                <a:effectLst/>
                <a:latin typeface="+mj-lt"/>
              </a:rPr>
              <a:t>&gt;&gt;&gt;</a:t>
            </a:r>
          </a:p>
          <a:p>
            <a:pPr algn="l"/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375/375 [==============================] - 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1s 1ms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/step - loss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0.3368 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- accuracy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0.8831 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  <a:p>
            <a:pPr algn="l"/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[0.33735886216163635, 0.878000020980835]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8B1E1-1731-8E7E-7108-C7CF49B90E68}"/>
              </a:ext>
            </a:extLst>
          </p:cNvPr>
          <p:cNvSpPr txBox="1"/>
          <p:nvPr/>
        </p:nvSpPr>
        <p:spPr>
          <a:xfrm>
            <a:off x="1019476" y="2934345"/>
            <a:ext cx="601799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같은 모델을 저장하고 다시 불러들였기 때문에 위와 동일한 정확도를 얻음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0DBD910-FD6B-0269-2446-4CBD99E6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74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콜백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1055609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콜백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(Callback)</a:t>
            </a:r>
            <a:r>
              <a:rPr lang="ko-KR" altLang="en-US" sz="1600" dirty="0">
                <a:latin typeface="+mn-ea"/>
              </a:rPr>
              <a:t>은 훈련과정 중간에 어떤 작업을 수행할 수 있는 객체로 </a:t>
            </a:r>
            <a:r>
              <a:rPr lang="en-US" altLang="ko-KR" sz="1600" dirty="0" err="1">
                <a:latin typeface="+mn-ea"/>
              </a:rPr>
              <a:t>keras.callbacks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 아래에 있는 클래스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메서드의 </a:t>
            </a:r>
            <a:r>
              <a:rPr lang="en-US" altLang="ko-KR" sz="1600" dirty="0">
                <a:latin typeface="+mn-ea"/>
              </a:rPr>
              <a:t>callbacks </a:t>
            </a:r>
            <a:r>
              <a:rPr lang="ko-KR" altLang="en-US" sz="1600" dirty="0">
                <a:latin typeface="+mn-ea"/>
              </a:rPr>
              <a:t>매개변수에 리스트로 전달하여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ModelCheckpoint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콜백</a:t>
            </a:r>
            <a:r>
              <a:rPr lang="ko-KR" altLang="en-US" sz="1600" dirty="0" err="1">
                <a:latin typeface="+mn-ea"/>
              </a:rPr>
              <a:t>은</a:t>
            </a:r>
            <a:r>
              <a:rPr lang="ko-KR" altLang="en-US" sz="1600" dirty="0">
                <a:latin typeface="+mn-ea"/>
              </a:rPr>
              <a:t> 기본적으로 </a:t>
            </a:r>
            <a:r>
              <a:rPr lang="ko-KR" altLang="en-US" sz="1600" dirty="0" err="1">
                <a:latin typeface="+mn-ea"/>
              </a:rPr>
              <a:t>에포크마다</a:t>
            </a:r>
            <a:r>
              <a:rPr lang="ko-KR" altLang="en-US" sz="1600" dirty="0">
                <a:latin typeface="+mn-ea"/>
              </a:rPr>
              <a:t> 모델을 저장함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save_best_only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=True </a:t>
            </a:r>
            <a:r>
              <a:rPr lang="ko-KR" altLang="en-US" sz="1600" dirty="0">
                <a:latin typeface="+mn-ea"/>
              </a:rPr>
              <a:t>매개변수를 지정하여 가장 낮은 </a:t>
            </a:r>
            <a:r>
              <a:rPr lang="ko-KR" altLang="en-US" sz="1600">
                <a:latin typeface="+mn-ea"/>
              </a:rPr>
              <a:t>검증 손실을 </a:t>
            </a:r>
            <a:r>
              <a:rPr lang="ko-KR" altLang="en-US" sz="1600" dirty="0">
                <a:latin typeface="+mn-ea"/>
              </a:rPr>
              <a:t>만드는 모델을 저장함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3560F-0C67-8E6A-6430-ABA1CC1AE826}"/>
              </a:ext>
            </a:extLst>
          </p:cNvPr>
          <p:cNvSpPr txBox="1"/>
          <p:nvPr/>
        </p:nvSpPr>
        <p:spPr>
          <a:xfrm>
            <a:off x="1106226" y="2644957"/>
            <a:ext cx="9389058" cy="22467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model_fn(keras.layers.Dropout(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'accuracy’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checkpoint_cb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keras.callbacks.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ModelCheckpoint(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'best-model.h5'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    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save_best_only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callbacks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checkpoint_cb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8B1E1-1731-8E7E-7108-C7CF49B90E68}"/>
              </a:ext>
            </a:extLst>
          </p:cNvPr>
          <p:cNvSpPr txBox="1"/>
          <p:nvPr/>
        </p:nvSpPr>
        <p:spPr>
          <a:xfrm>
            <a:off x="1084051" y="4975369"/>
            <a:ext cx="1002389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ModelCheckpoint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클래스의 객체 </a:t>
            </a:r>
            <a:r>
              <a:rPr lang="en-US" altLang="ko-KR" sz="1400" dirty="0" err="1">
                <a:latin typeface="+mn-ea"/>
              </a:rPr>
              <a:t>checkpoint_cb</a:t>
            </a:r>
            <a:r>
              <a:rPr lang="ko-KR" altLang="en-US" sz="1400" dirty="0">
                <a:latin typeface="+mn-ea"/>
              </a:rPr>
              <a:t>를 만든 후 </a:t>
            </a:r>
            <a:r>
              <a:rPr lang="en-US" altLang="ko-KR" sz="1400" dirty="0">
                <a:latin typeface="+mn-ea"/>
              </a:rPr>
              <a:t>fit()</a:t>
            </a:r>
            <a:r>
              <a:rPr lang="ko-KR" altLang="en-US" sz="1400" dirty="0">
                <a:latin typeface="+mn-ea"/>
              </a:rPr>
              <a:t>메서드의 </a:t>
            </a:r>
            <a:r>
              <a:rPr lang="en-US" altLang="ko-KR" sz="1400" dirty="0">
                <a:latin typeface="+mn-ea"/>
              </a:rPr>
              <a:t>callbacks </a:t>
            </a:r>
            <a:r>
              <a:rPr lang="ko-KR" altLang="en-US" sz="1400" dirty="0">
                <a:latin typeface="+mn-ea"/>
              </a:rPr>
              <a:t>매개변수에 리스트로 감싸서 전달함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모델이 훈련 후 </a:t>
            </a:r>
            <a:r>
              <a:rPr lang="en-US" altLang="ko-KR" sz="1400" dirty="0">
                <a:latin typeface="+mn-ea"/>
              </a:rPr>
              <a:t>best-model.h5</a:t>
            </a:r>
            <a:r>
              <a:rPr lang="ko-KR" altLang="en-US" sz="1400" dirty="0">
                <a:latin typeface="+mn-ea"/>
              </a:rPr>
              <a:t>에 최상의 검증 점수를 낸 모델이 저장됨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4B2D-54BC-23B2-1634-31F5DB37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03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콜백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281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저장된 모델로 예측을 수행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3560F-0C67-8E6A-6430-ABA1CC1AE826}"/>
              </a:ext>
            </a:extLst>
          </p:cNvPr>
          <p:cNvSpPr txBox="1"/>
          <p:nvPr/>
        </p:nvSpPr>
        <p:spPr>
          <a:xfrm>
            <a:off x="1106226" y="1457507"/>
            <a:ext cx="9389058" cy="65627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keras.models.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load_model(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'best-model.</a:t>
            </a:r>
            <a:r>
              <a:rPr lang="en-US" altLang="ko-KR">
                <a:solidFill>
                  <a:srgbClr val="D1F1A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h5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8B1E1-1731-8E7E-7108-C7CF49B90E68}"/>
              </a:ext>
            </a:extLst>
          </p:cNvPr>
          <p:cNvSpPr txBox="1"/>
          <p:nvPr/>
        </p:nvSpPr>
        <p:spPr>
          <a:xfrm>
            <a:off x="1019476" y="2908945"/>
            <a:ext cx="10655481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5E217D"/>
                </a:solidFill>
                <a:latin typeface="+mn-ea"/>
              </a:rPr>
              <a:t>ModelCheckpoint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5E217D"/>
                </a:solidFill>
                <a:latin typeface="+mn-ea"/>
              </a:rPr>
              <a:t>콜백</a:t>
            </a:r>
            <a:r>
              <a:rPr lang="ko-KR" altLang="en-US" sz="1400" dirty="0" err="1">
                <a:latin typeface="+mn-ea"/>
              </a:rPr>
              <a:t>이</a:t>
            </a:r>
            <a:r>
              <a:rPr lang="ko-KR" altLang="en-US" sz="1400" dirty="0">
                <a:latin typeface="+mn-ea"/>
              </a:rPr>
              <a:t> 가장 낮은 검증 점수의 모델을 자동으로 저장함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검증 점수가 상승하기 시작하면 그 이후에는 과대적합이 더 커지기 때문에 훈련을 계속할 필요가 없음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이때 훈련을 중지하면 컴퓨터 자원과 시간을 아낄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이렇게 과대적합이 시작되기 전에 훈련을 미리 중지하는 것을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조기 종료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(early stopping)</a:t>
            </a:r>
            <a:r>
              <a:rPr lang="ko-KR" altLang="en-US" sz="1400" dirty="0">
                <a:latin typeface="+mn-ea"/>
              </a:rPr>
              <a:t>라고 부르며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딥러닝 분야에 널리 사용됨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조기 종료는 훈련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횟수를 제한하는 역할이지만 모델이 과대 </a:t>
            </a:r>
            <a:r>
              <a:rPr lang="ko-KR" altLang="en-US" sz="1400" dirty="0" err="1">
                <a:latin typeface="+mn-ea"/>
              </a:rPr>
              <a:t>적합되는</a:t>
            </a:r>
            <a:r>
              <a:rPr lang="ko-KR" altLang="en-US" sz="1400" dirty="0">
                <a:latin typeface="+mn-ea"/>
              </a:rPr>
              <a:t> 것을 막아 주기 때문에 규제 방법 중 하나로 생각할 수도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F2FB4-BB23-E441-881C-A9B4DF03417B}"/>
              </a:ext>
            </a:extLst>
          </p:cNvPr>
          <p:cNvSpPr txBox="1"/>
          <p:nvPr/>
        </p:nvSpPr>
        <p:spPr>
          <a:xfrm>
            <a:off x="1106226" y="2157829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 dirty="0">
                <a:solidFill>
                  <a:srgbClr val="F8F8F2"/>
                </a:solidFill>
                <a:effectLst/>
                <a:latin typeface="+mj-lt"/>
              </a:rPr>
              <a:t>&gt;&gt;&gt;</a:t>
            </a:r>
          </a:p>
          <a:p>
            <a:pPr algn="l"/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375/375 [==============================] - 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1s 2ms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/step - loss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0.3102 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- accuracy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0.8875 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  <a:p>
            <a:pPr algn="l"/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b="0" i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0.31200945377349854, 0.8870833516120911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]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0B483-AD82-E296-6EC0-BF41FC10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24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콜백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10437473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케라스에는</a:t>
            </a:r>
            <a:r>
              <a:rPr lang="ko-KR" altLang="en-US" sz="1600" dirty="0">
                <a:latin typeface="+mn-ea"/>
              </a:rPr>
              <a:t> 조기 종료를 위한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EarlyStopping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콜백</a:t>
            </a:r>
            <a:r>
              <a:rPr lang="ko-KR" altLang="en-US" sz="1600" dirty="0" err="1">
                <a:latin typeface="+mn-ea"/>
              </a:rPr>
              <a:t>을</a:t>
            </a:r>
            <a:r>
              <a:rPr lang="ko-KR" altLang="en-US" sz="1600" dirty="0">
                <a:latin typeface="+mn-ea"/>
              </a:rPr>
              <a:t>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</a:t>
            </a:r>
            <a:r>
              <a:rPr lang="ko-KR" altLang="en-US" sz="1600" dirty="0" err="1">
                <a:latin typeface="+mn-ea"/>
              </a:rPr>
              <a:t>콜백의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patience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 매개변수는 검증 점수가 향상되지 않더라도 참을 </a:t>
            </a:r>
            <a:r>
              <a:rPr lang="ko-KR" altLang="en-US" sz="1600" err="1">
                <a:latin typeface="+mn-ea"/>
              </a:rPr>
              <a:t>에포크</a:t>
            </a:r>
            <a:r>
              <a:rPr lang="ko-KR" altLang="en-US" sz="1600">
                <a:latin typeface="+mn-ea"/>
              </a:rPr>
              <a:t> 횟수를 </a:t>
            </a:r>
            <a:r>
              <a:rPr lang="ko-KR" altLang="en-US" sz="1600" dirty="0">
                <a:latin typeface="+mn-ea"/>
              </a:rPr>
              <a:t>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restore_best_weights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True</a:t>
            </a:r>
            <a:r>
              <a:rPr lang="ko-KR" altLang="en-US" sz="1600" dirty="0">
                <a:latin typeface="+mn-ea"/>
              </a:rPr>
              <a:t>로 지정하면 가장 낮은 검증 손실을 낸 모델 파라미터로 되돌림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EarlyStopping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콜백을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ModelCheckpoint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콜백과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함께 사용하면 가장 낮은 검증 손실의 모델을 파일에 저장하고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검증 손실이 다시 상승할 때 훈련을 중지할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훈련을 중지한 다음 현재 모델의 파라미터를 최상의 파라미터로 되돌림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47E37-0C8A-96D8-45B1-4308B4FA2442}"/>
              </a:ext>
            </a:extLst>
          </p:cNvPr>
          <p:cNvSpPr txBox="1"/>
          <p:nvPr/>
        </p:nvSpPr>
        <p:spPr>
          <a:xfrm>
            <a:off x="1106226" y="3356157"/>
            <a:ext cx="9389058" cy="267765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model_fn(keras.layers.Dropout(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checkpoint_cb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keras.callbacks.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ModelCheckpoint(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'best-model.</a:t>
            </a:r>
            <a:r>
              <a:rPr lang="en-US" altLang="ko-KR">
                <a:solidFill>
                  <a:srgbClr val="D1F1A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h5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    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save_best_only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early_stopping_cb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keras.callbacks.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EarlyStopping(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patience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          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restore_best_weights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callbacks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checkpoint_cb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early_stopping_cb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C9F4A5E-C4B7-A627-17E4-DA5803BE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99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콜백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1121653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훈련이 끝나면 몇 번째 </a:t>
            </a:r>
            <a:r>
              <a:rPr lang="ko-KR" altLang="en-US" sz="1600" dirty="0" err="1">
                <a:latin typeface="+mn-ea"/>
              </a:rPr>
              <a:t>에포크에서</a:t>
            </a:r>
            <a:r>
              <a:rPr lang="ko-KR" altLang="en-US" sz="1600" dirty="0">
                <a:latin typeface="+mn-ea"/>
              </a:rPr>
              <a:t> 훈련이 중지되었는지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early_stopping_cb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객체의 </a:t>
            </a:r>
            <a:r>
              <a:rPr lang="en-US" altLang="ko-KR" sz="1600" dirty="0" err="1">
                <a:solidFill>
                  <a:srgbClr val="5E217D"/>
                </a:solidFill>
                <a:latin typeface="+mn-ea"/>
              </a:rPr>
              <a:t>stopped_epoch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속성에서 확인 가능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3ED55-9765-0DA5-B49C-95E784587C62}"/>
              </a:ext>
            </a:extLst>
          </p:cNvPr>
          <p:cNvSpPr txBox="1"/>
          <p:nvPr/>
        </p:nvSpPr>
        <p:spPr>
          <a:xfrm>
            <a:off x="1106226" y="1489648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early_stopping_cb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.stopped_epoch)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49B8D-5F89-AD72-BA30-A30365808B0B}"/>
              </a:ext>
            </a:extLst>
          </p:cNvPr>
          <p:cNvSpPr txBox="1"/>
          <p:nvPr/>
        </p:nvSpPr>
        <p:spPr>
          <a:xfrm>
            <a:off x="1106226" y="199411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8F8F2"/>
                </a:solidFill>
                <a:effectLst/>
                <a:latin typeface="+mj-lt"/>
              </a:rPr>
              <a:t>&gt;&gt;&gt; 16</a:t>
            </a:r>
            <a:endParaRPr lang="en-US" altLang="ko-KR" b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93B9-FBFB-AA89-4AC1-4EBAFD803645}"/>
              </a:ext>
            </a:extLst>
          </p:cNvPr>
          <p:cNvSpPr txBox="1"/>
          <p:nvPr/>
        </p:nvSpPr>
        <p:spPr>
          <a:xfrm>
            <a:off x="1019476" y="2312045"/>
            <a:ext cx="7321235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횟수가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부터 시작하기 </a:t>
            </a:r>
            <a:r>
              <a:rPr lang="ko-KR" altLang="en-US" sz="1400">
                <a:latin typeface="+mn-ea"/>
              </a:rPr>
              <a:t>때문에  </a:t>
            </a:r>
            <a:r>
              <a:rPr lang="en-US" altLang="ko-KR" sz="1400">
                <a:latin typeface="+mn-ea"/>
              </a:rPr>
              <a:t>17</a:t>
            </a:r>
            <a:r>
              <a:rPr lang="ko-KR" altLang="en-US" sz="1400">
                <a:latin typeface="+mn-ea"/>
              </a:rPr>
              <a:t>번째 </a:t>
            </a:r>
            <a:r>
              <a:rPr lang="ko-KR" altLang="en-US" sz="1400" dirty="0" err="1">
                <a:latin typeface="+mn-ea"/>
              </a:rPr>
              <a:t>에포크에서</a:t>
            </a:r>
            <a:r>
              <a:rPr lang="ko-KR" altLang="en-US" sz="1400" dirty="0">
                <a:latin typeface="+mn-ea"/>
              </a:rPr>
              <a:t> 훈련이 중지되었다는 것을 의미 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patience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로 지정했으므로 최상의 </a:t>
            </a:r>
            <a:r>
              <a:rPr lang="ko-KR" altLang="en-US" sz="1400">
                <a:latin typeface="+mn-ea"/>
              </a:rPr>
              <a:t>모델은 </a:t>
            </a:r>
            <a:r>
              <a:rPr lang="en-US" altLang="ko-KR" sz="1400">
                <a:latin typeface="+mn-ea"/>
              </a:rPr>
              <a:t>15</a:t>
            </a:r>
            <a:r>
              <a:rPr lang="ko-KR" altLang="en-US" sz="1400">
                <a:latin typeface="+mn-ea"/>
              </a:rPr>
              <a:t>번째 </a:t>
            </a:r>
            <a:r>
              <a:rPr lang="ko-KR" altLang="en-US" sz="1400" dirty="0" err="1">
                <a:latin typeface="+mn-ea"/>
              </a:rPr>
              <a:t>에포크일</a:t>
            </a:r>
            <a:r>
              <a:rPr lang="ko-KR" altLang="en-US" sz="1400" dirty="0">
                <a:latin typeface="+mn-ea"/>
              </a:rPr>
              <a:t> 것임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CE520-1EAA-2465-1260-EB765090B270}"/>
              </a:ext>
            </a:extLst>
          </p:cNvPr>
          <p:cNvSpPr txBox="1"/>
          <p:nvPr/>
        </p:nvSpPr>
        <p:spPr>
          <a:xfrm>
            <a:off x="1106226" y="3275111"/>
            <a:ext cx="5783524" cy="18360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'val_loss'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legend([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'train'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06E0E-F6EE-7465-5649-C8314ED6DABC}"/>
              </a:ext>
            </a:extLst>
          </p:cNvPr>
          <p:cNvSpPr txBox="1"/>
          <p:nvPr/>
        </p:nvSpPr>
        <p:spPr>
          <a:xfrm>
            <a:off x="1019476" y="5111191"/>
            <a:ext cx="563487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조기종료 기법을 사용하면 안심하고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횟수를 크게 지정해도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ModelCheckpoint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콜백과</a:t>
            </a:r>
            <a:r>
              <a:rPr lang="ko-KR" altLang="en-US" sz="1400" dirty="0">
                <a:latin typeface="+mn-ea"/>
              </a:rPr>
              <a:t> 함께 사용하면 최상의 모델을 자동으로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저장해 주므로 편리함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28D5328-B18C-23AE-2DDA-8177B346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70D575-ABF8-31CF-2BC5-C5CC5A849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72" y="3275111"/>
            <a:ext cx="3728934" cy="28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72298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메서드로 모델을 훈련하면 훈련 과정이 상세하게 출력되어 확인할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손실 곡선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998FA-90C0-BA8C-804F-71A72961B88F}"/>
              </a:ext>
            </a:extLst>
          </p:cNvPr>
          <p:cNvSpPr txBox="1"/>
          <p:nvPr/>
        </p:nvSpPr>
        <p:spPr>
          <a:xfrm>
            <a:off x="1019476" y="1911621"/>
            <a:ext cx="789511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노트북의 코드 셀은 </a:t>
            </a:r>
            <a:r>
              <a:rPr lang="en-US" altLang="ko-KR" sz="1400" dirty="0">
                <a:latin typeface="+mn-ea"/>
              </a:rPr>
              <a:t>print() </a:t>
            </a:r>
            <a:r>
              <a:rPr lang="ko-KR" altLang="en-US" sz="1400" dirty="0">
                <a:latin typeface="+mn-ea"/>
              </a:rPr>
              <a:t>명령을 사용하지 않더라도 마지막 라인의 실행 결과를 자동으로 출력함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케라스의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fit() </a:t>
            </a:r>
            <a:r>
              <a:rPr lang="ko-KR" altLang="en-US" sz="1400" dirty="0">
                <a:latin typeface="+mn-ea"/>
              </a:rPr>
              <a:t>메서드는 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*History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 객체를 반환함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503C-4155-3099-D6A2-82684646E0B8}"/>
              </a:ext>
            </a:extLst>
          </p:cNvPr>
          <p:cNvSpPr txBox="1"/>
          <p:nvPr/>
        </p:nvSpPr>
        <p:spPr>
          <a:xfrm>
            <a:off x="1106226" y="153746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fr-FR" altLang="ko-KR" dirty="0">
                <a:solidFill>
                  <a:schemeClr val="bg1"/>
                </a:solidFill>
                <a:latin typeface="+mj-lt"/>
              </a:rPr>
              <a:t>&lt;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tensorflow.python.keras.callbacks.History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at </a:t>
            </a:r>
            <a:r>
              <a:rPr lang="en-US" altLang="ko-KR">
                <a:solidFill>
                  <a:schemeClr val="bg1"/>
                </a:solidFill>
                <a:latin typeface="+mj-lt"/>
              </a:rPr>
              <a:t>0x7fef38bfc000&gt;</a:t>
            </a:r>
            <a:endParaRPr lang="fr-FR" altLang="ko-KR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3476985"/>
            <a:ext cx="9389058" cy="22467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tensorflow </a:t>
            </a:r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</a:t>
            </a:r>
          </a:p>
          <a:p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model_selection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</a:p>
          <a:p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\</a:t>
            </a:r>
          </a:p>
          <a:p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keras.datasets.fashion_mnist.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load_data()</a:t>
            </a:r>
          </a:p>
          <a:p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lang="en-US" altLang="ko-KR" sz="140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train_test_split(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test_size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E209C-ADDB-308C-8DFB-EAB9AA860F09}"/>
              </a:ext>
            </a:extLst>
          </p:cNvPr>
          <p:cNvSpPr txBox="1"/>
          <p:nvPr/>
        </p:nvSpPr>
        <p:spPr>
          <a:xfrm>
            <a:off x="5800755" y="2303821"/>
            <a:ext cx="4612160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5E217D"/>
                </a:solidFill>
                <a:latin typeface="+mn-ea"/>
              </a:rPr>
              <a:t>*History</a:t>
            </a:r>
            <a:r>
              <a:rPr lang="ko-KR" altLang="en-US" sz="1000" dirty="0">
                <a:solidFill>
                  <a:srgbClr val="5E217D"/>
                </a:solidFill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객체에는 훈련 과정에서 계산 지표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즉 손실과 정확도 값이 저장되어 있음</a:t>
            </a:r>
            <a:endParaRPr lang="en-US" altLang="ko-KR" sz="1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8735E-C991-9FD4-7B87-F86124B06550}"/>
              </a:ext>
            </a:extLst>
          </p:cNvPr>
          <p:cNvSpPr txBox="1"/>
          <p:nvPr/>
        </p:nvSpPr>
        <p:spPr>
          <a:xfrm>
            <a:off x="660530" y="3031565"/>
            <a:ext cx="1051602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History </a:t>
            </a:r>
            <a:r>
              <a:rPr lang="ko-KR" altLang="en-US" sz="1600" dirty="0">
                <a:latin typeface="+mn-ea"/>
              </a:rPr>
              <a:t>객체 값을 사용하여 그래프를 그리기 위해 패션 </a:t>
            </a:r>
            <a:r>
              <a:rPr lang="en-US" altLang="ko-KR" sz="1600" dirty="0">
                <a:latin typeface="+mn-ea"/>
              </a:rPr>
              <a:t>MNIST </a:t>
            </a:r>
            <a:r>
              <a:rPr lang="ko-KR" altLang="en-US" sz="1600" dirty="0">
                <a:latin typeface="+mn-ea"/>
              </a:rPr>
              <a:t>데이터 셋을 적재하고 훈련 세트와 검증 세트로 나눔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3F234-F7A0-36CD-4019-99C6A4EB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콜백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BA1B-ABC0-D912-2348-0E9FDBB669FB}"/>
              </a:ext>
            </a:extLst>
          </p:cNvPr>
          <p:cNvSpPr txBox="1"/>
          <p:nvPr/>
        </p:nvSpPr>
        <p:spPr>
          <a:xfrm>
            <a:off x="660530" y="1001781"/>
            <a:ext cx="68467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마지막으로 조기 종료로 얻은 모델을 사용해 검증 세트에 대한 성능을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3ED55-9765-0DA5-B49C-95E784587C62}"/>
              </a:ext>
            </a:extLst>
          </p:cNvPr>
          <p:cNvSpPr txBox="1"/>
          <p:nvPr/>
        </p:nvSpPr>
        <p:spPr>
          <a:xfrm>
            <a:off x="1106226" y="1489648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49B8D-5F89-AD72-BA30-A30365808B0B}"/>
              </a:ext>
            </a:extLst>
          </p:cNvPr>
          <p:cNvSpPr txBox="1"/>
          <p:nvPr/>
        </p:nvSpPr>
        <p:spPr>
          <a:xfrm>
            <a:off x="1106226" y="1994119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latin typeface="+mj-lt"/>
              </a:rPr>
              <a:t>&gt;&gt;&gt; </a:t>
            </a:r>
            <a:br>
              <a:rPr lang="en-US" altLang="ko-KR" b="0" dirty="0">
                <a:solidFill>
                  <a:srgbClr val="F8F8F2"/>
                </a:solidFill>
                <a:effectLst/>
                <a:latin typeface="+mj-lt"/>
              </a:rPr>
            </a:b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375/375 [==============================] - 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1s 1ms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/step - loss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0.3207 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j-lt"/>
              </a:rPr>
              <a:t>- accuracy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: 0.8868 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  <a:p>
            <a:pPr algn="l"/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b="0" i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0.32281607389450073, 0.8859166502952576</a:t>
            </a:r>
            <a:r>
              <a:rPr lang="en-US" altLang="ko-KR" b="0" i="0">
                <a:solidFill>
                  <a:srgbClr val="F8F8F2"/>
                </a:solidFill>
                <a:effectLst/>
                <a:latin typeface="+mj-lt"/>
              </a:rPr>
              <a:t>]</a:t>
            </a:r>
            <a:endParaRPr lang="en-US" altLang="ko-KR" b="0" i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2FFAC-8EB9-01D3-9A03-CDE24C05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45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475803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이전과는 달리 모델을 만드는 간단한 함수를 정의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손실 곡선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503C-4155-3099-D6A2-82684646E0B8}"/>
              </a:ext>
            </a:extLst>
          </p:cNvPr>
          <p:cNvSpPr txBox="1"/>
          <p:nvPr/>
        </p:nvSpPr>
        <p:spPr>
          <a:xfrm>
            <a:off x="1019476" y="1485882"/>
            <a:ext cx="9389058" cy="181588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a_layer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None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add(keras.layers.Flatten(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a_layer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a_layer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851E2-2A98-684B-5E91-31EBC6A1469F}"/>
              </a:ext>
            </a:extLst>
          </p:cNvPr>
          <p:cNvSpPr txBox="1"/>
          <p:nvPr/>
        </p:nvSpPr>
        <p:spPr>
          <a:xfrm>
            <a:off x="1019476" y="3342719"/>
            <a:ext cx="9905276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if</a:t>
            </a:r>
            <a:r>
              <a:rPr lang="ko-KR" altLang="en-US" sz="1400" dirty="0">
                <a:latin typeface="+mn-ea"/>
              </a:rPr>
              <a:t> 구문의 역할은 </a:t>
            </a:r>
            <a:r>
              <a:rPr lang="en-US" altLang="ko-KR" sz="1400" dirty="0" err="1">
                <a:latin typeface="+mn-ea"/>
              </a:rPr>
              <a:t>model_fn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함수에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a_layer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매개변수로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 err="1">
                <a:latin typeface="+mn-ea"/>
              </a:rPr>
              <a:t>케라스</a:t>
            </a:r>
            <a:r>
              <a:rPr lang="ko-KR" altLang="en-US" sz="1400" dirty="0">
                <a:latin typeface="+mn-ea"/>
              </a:rPr>
              <a:t> 층을 추가하면 </a:t>
            </a:r>
            <a:r>
              <a:rPr lang="ko-KR" altLang="en-US" sz="1400" dirty="0" err="1">
                <a:latin typeface="+mn-ea"/>
              </a:rPr>
              <a:t>은닉층</a:t>
            </a:r>
            <a:r>
              <a:rPr lang="ko-KR" altLang="en-US" sz="1400" dirty="0">
                <a:latin typeface="+mn-ea"/>
              </a:rPr>
              <a:t> 뒤에 또 하나의 층을 추가하는 것임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A8682-3D60-111C-3C42-4220921517DE}"/>
              </a:ext>
            </a:extLst>
          </p:cNvPr>
          <p:cNvSpPr txBox="1"/>
          <p:nvPr/>
        </p:nvSpPr>
        <p:spPr>
          <a:xfrm>
            <a:off x="660530" y="3768075"/>
            <a:ext cx="806983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여기서는 </a:t>
            </a:r>
            <a:r>
              <a:rPr lang="en-US" altLang="ko-KR" sz="1600" dirty="0" err="1">
                <a:latin typeface="+mn-ea"/>
              </a:rPr>
              <a:t>a_layer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매개변수로 층을 추가하지 않고 단순하게 </a:t>
            </a:r>
            <a:r>
              <a:rPr lang="en-US" altLang="ko-KR" sz="1600" dirty="0" err="1">
                <a:latin typeface="+mn-ea"/>
              </a:rPr>
              <a:t>model_fn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호출함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구조를 통해 이전 절과 동일한 모델인 것을 확인할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1AB1C-CB7F-43AD-9FA6-CE2BDAAC6272}"/>
              </a:ext>
            </a:extLst>
          </p:cNvPr>
          <p:cNvSpPr txBox="1"/>
          <p:nvPr/>
        </p:nvSpPr>
        <p:spPr>
          <a:xfrm>
            <a:off x="1019476" y="4563549"/>
            <a:ext cx="5958840" cy="65627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summary()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1CBF850-B05F-86F9-42D6-0098FED6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40142-729E-93FE-C038-5248A3E9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443" y="4193431"/>
            <a:ext cx="3406094" cy="21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755847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 절과 동일하게 모델을 훈련하지만 </a:t>
            </a:r>
            <a:r>
              <a:rPr lang="en-US" altLang="ko-KR" sz="1600" dirty="0">
                <a:latin typeface="+mn-ea"/>
              </a:rPr>
              <a:t>fit()</a:t>
            </a:r>
            <a:r>
              <a:rPr lang="ko-KR" altLang="en-US" sz="1600" dirty="0">
                <a:latin typeface="+mn-ea"/>
              </a:rPr>
              <a:t> 메서드의 결과를 </a:t>
            </a:r>
            <a:r>
              <a:rPr lang="en-US" altLang="ko-KR" sz="1600" dirty="0">
                <a:latin typeface="+mn-ea"/>
              </a:rPr>
              <a:t>history </a:t>
            </a:r>
            <a:r>
              <a:rPr lang="ko-KR" altLang="en-US" sz="1600" dirty="0">
                <a:latin typeface="+mn-ea"/>
              </a:rPr>
              <a:t>변수에 담음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손실 곡선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503C-4155-3099-D6A2-82684646E0B8}"/>
              </a:ext>
            </a:extLst>
          </p:cNvPr>
          <p:cNvSpPr txBox="1"/>
          <p:nvPr/>
        </p:nvSpPr>
        <p:spPr>
          <a:xfrm>
            <a:off x="1106226" y="1537460"/>
            <a:ext cx="9389058" cy="65627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1AB1C-CB7F-43AD-9FA6-CE2BDAAC6272}"/>
              </a:ext>
            </a:extLst>
          </p:cNvPr>
          <p:cNvSpPr txBox="1"/>
          <p:nvPr/>
        </p:nvSpPr>
        <p:spPr>
          <a:xfrm>
            <a:off x="1106226" y="3133185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.history.keys())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99F74-BDD3-E697-5AA1-D919BB5296C4}"/>
              </a:ext>
            </a:extLst>
          </p:cNvPr>
          <p:cNvSpPr txBox="1"/>
          <p:nvPr/>
        </p:nvSpPr>
        <p:spPr>
          <a:xfrm>
            <a:off x="1106226" y="2124816"/>
            <a:ext cx="7657866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※  verbose </a:t>
            </a:r>
            <a:r>
              <a:rPr lang="ko-KR" altLang="en-US" sz="1000" dirty="0">
                <a:latin typeface="+mn-ea"/>
              </a:rPr>
              <a:t>매개변수는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훈련 과정 출력을 조절하며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기본 값은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로 이전 절에서 처럼 </a:t>
            </a:r>
            <a:r>
              <a:rPr lang="ko-KR" altLang="en-US" sz="1000" dirty="0" err="1">
                <a:latin typeface="+mn-ea"/>
              </a:rPr>
              <a:t>에포크마다</a:t>
            </a:r>
            <a:r>
              <a:rPr lang="ko-KR" altLang="en-US" sz="1000" dirty="0">
                <a:latin typeface="+mn-ea"/>
              </a:rPr>
              <a:t> 진행 막대와 함께 손실 등의 지표가 출력됨</a:t>
            </a:r>
            <a:endParaRPr lang="en-US" altLang="ko-KR" sz="1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7EA65-8E32-53F8-D26B-BCFF6C323C73}"/>
              </a:ext>
            </a:extLst>
          </p:cNvPr>
          <p:cNvSpPr txBox="1"/>
          <p:nvPr/>
        </p:nvSpPr>
        <p:spPr>
          <a:xfrm>
            <a:off x="660530" y="2600432"/>
            <a:ext cx="682270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history </a:t>
            </a:r>
            <a:r>
              <a:rPr lang="ko-KR" altLang="en-US" sz="1600" dirty="0">
                <a:latin typeface="+mn-ea"/>
              </a:rPr>
              <a:t>객체에는 훈련 측정값이 담겨 있는 </a:t>
            </a:r>
            <a:r>
              <a:rPr lang="en-US" altLang="ko-KR" sz="1600" dirty="0">
                <a:latin typeface="+mn-ea"/>
              </a:rPr>
              <a:t>history </a:t>
            </a:r>
            <a:r>
              <a:rPr lang="ko-KR" altLang="en-US" sz="1600" dirty="0" err="1">
                <a:latin typeface="+mn-ea"/>
              </a:rPr>
              <a:t>딕셔너리가</a:t>
            </a:r>
            <a:r>
              <a:rPr lang="ko-KR" altLang="en-US" sz="1600" dirty="0">
                <a:latin typeface="+mn-ea"/>
              </a:rPr>
              <a:t> 들어있음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B8C24-44A4-AAE3-B081-093E587EF29B}"/>
              </a:ext>
            </a:extLst>
          </p:cNvPr>
          <p:cNvSpPr txBox="1"/>
          <p:nvPr/>
        </p:nvSpPr>
        <p:spPr>
          <a:xfrm>
            <a:off x="1106226" y="359830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F8F8F2"/>
                </a:solidFill>
                <a:latin typeface="+mn-lt"/>
              </a:rPr>
              <a:t>&gt;&gt;&gt; </a:t>
            </a:r>
            <a:r>
              <a:rPr lang="en-US" altLang="ko-KR" b="0" i="0" dirty="0" err="1">
                <a:solidFill>
                  <a:srgbClr val="F8F8F2"/>
                </a:solidFill>
                <a:effectLst/>
                <a:latin typeface="+mn-lt"/>
              </a:rPr>
              <a:t>dict_keys</a:t>
            </a:r>
            <a:r>
              <a:rPr lang="en-US" altLang="ko-KR" b="0" i="0" dirty="0">
                <a:solidFill>
                  <a:srgbClr val="F8F8F2"/>
                </a:solidFill>
                <a:effectLst/>
                <a:latin typeface="+mn-lt"/>
              </a:rPr>
              <a:t>(['loss', 'accuracy'])</a:t>
            </a:r>
            <a:endParaRPr lang="en-US" altLang="ko-KR" b="0" dirty="0">
              <a:solidFill>
                <a:srgbClr val="F8F8F2"/>
              </a:solidFill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48A8D-16D9-83A6-7BF1-FF8CFC93E5BA}"/>
              </a:ext>
            </a:extLst>
          </p:cNvPr>
          <p:cNvSpPr txBox="1"/>
          <p:nvPr/>
        </p:nvSpPr>
        <p:spPr>
          <a:xfrm>
            <a:off x="1019476" y="3973502"/>
            <a:ext cx="9337813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케라스는</a:t>
            </a:r>
            <a:r>
              <a:rPr lang="ko-KR" altLang="en-US" sz="1400" dirty="0">
                <a:latin typeface="+mn-ea"/>
              </a:rPr>
              <a:t> 기본적으로 </a:t>
            </a:r>
            <a:r>
              <a:rPr lang="ko-KR" altLang="en-US" sz="1400" dirty="0" err="1">
                <a:latin typeface="+mn-ea"/>
              </a:rPr>
              <a:t>에포크마다</a:t>
            </a:r>
            <a:r>
              <a:rPr lang="ko-KR" altLang="en-US" sz="1400" dirty="0">
                <a:latin typeface="+mn-ea"/>
              </a:rPr>
              <a:t> 손실을 계산함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정확도는 </a:t>
            </a:r>
            <a:r>
              <a:rPr lang="en-US" altLang="ko-KR" sz="1400" dirty="0">
                <a:latin typeface="+mn-ea"/>
              </a:rPr>
              <a:t>compile() </a:t>
            </a:r>
            <a:r>
              <a:rPr lang="ko-KR" altLang="en-US" sz="1400" dirty="0">
                <a:latin typeface="+mn-ea"/>
              </a:rPr>
              <a:t>메서드에서 </a:t>
            </a:r>
            <a:r>
              <a:rPr lang="en-US" altLang="ko-KR" sz="1400" dirty="0">
                <a:latin typeface="+mn-ea"/>
              </a:rPr>
              <a:t>metrics </a:t>
            </a:r>
            <a:r>
              <a:rPr lang="ko-KR" altLang="en-US" sz="1400" dirty="0">
                <a:latin typeface="+mn-ea"/>
              </a:rPr>
              <a:t>매개변수에 </a:t>
            </a:r>
            <a:r>
              <a:rPr lang="en-US" altLang="ko-KR" sz="1400" dirty="0">
                <a:latin typeface="+mn-ea"/>
              </a:rPr>
              <a:t>‘accuracy’</a:t>
            </a:r>
            <a:r>
              <a:rPr lang="ko-KR" altLang="en-US" sz="1400" dirty="0">
                <a:latin typeface="+mn-ea"/>
              </a:rPr>
              <a:t>를 추가했기 때문에 </a:t>
            </a:r>
            <a:r>
              <a:rPr lang="en-US" altLang="ko-KR" sz="1400" dirty="0">
                <a:latin typeface="+mn-ea"/>
              </a:rPr>
              <a:t>history </a:t>
            </a:r>
            <a:r>
              <a:rPr lang="ko-KR" altLang="en-US" sz="1400" dirty="0">
                <a:latin typeface="+mn-ea"/>
              </a:rPr>
              <a:t>속성에 포함되어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0BE369F-A691-335E-6E96-CA94D8FC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8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897072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history </a:t>
            </a:r>
            <a:r>
              <a:rPr lang="ko-KR" altLang="en-US" sz="1600" dirty="0">
                <a:latin typeface="+mn-ea"/>
              </a:rPr>
              <a:t>속성에 포함된 손실과 정확도는 </a:t>
            </a:r>
            <a:r>
              <a:rPr lang="ko-KR" altLang="en-US" sz="1600" dirty="0" err="1">
                <a:latin typeface="+mn-ea"/>
              </a:rPr>
              <a:t>에포크마다</a:t>
            </a:r>
            <a:r>
              <a:rPr lang="ko-KR" altLang="en-US" sz="1600" dirty="0">
                <a:latin typeface="+mn-ea"/>
              </a:rPr>
              <a:t> 계산한 값이 순서대로 나열된 단순한 리스트임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맷플롯립을</a:t>
            </a:r>
            <a:r>
              <a:rPr lang="ko-KR" altLang="en-US" sz="1600" dirty="0">
                <a:latin typeface="+mn-ea"/>
              </a:rPr>
              <a:t> 사용해 그래프를 그려 봄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손실 곡선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503C-4155-3099-D6A2-82684646E0B8}"/>
              </a:ext>
            </a:extLst>
          </p:cNvPr>
          <p:cNvSpPr txBox="1"/>
          <p:nvPr/>
        </p:nvSpPr>
        <p:spPr>
          <a:xfrm>
            <a:off x="1106226" y="1896050"/>
            <a:ext cx="5443986" cy="18360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pyplot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7E446-FD73-FBDA-A705-5E39A882E743}"/>
              </a:ext>
            </a:extLst>
          </p:cNvPr>
          <p:cNvSpPr txBox="1"/>
          <p:nvPr/>
        </p:nvSpPr>
        <p:spPr>
          <a:xfrm>
            <a:off x="1106226" y="3972316"/>
            <a:ext cx="5443986" cy="124617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8B271-4DC1-F825-B9AA-C52862C2C549}"/>
              </a:ext>
            </a:extLst>
          </p:cNvPr>
          <p:cNvSpPr txBox="1"/>
          <p:nvPr/>
        </p:nvSpPr>
        <p:spPr>
          <a:xfrm>
            <a:off x="1019476" y="5198680"/>
            <a:ext cx="393248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에포크마다</a:t>
            </a:r>
            <a:r>
              <a:rPr lang="ko-KR" altLang="en-US" sz="1400" dirty="0">
                <a:latin typeface="+mn-ea"/>
              </a:rPr>
              <a:t> 손실이 감소하고 정확도가 향상함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7863B75-F9D2-FF96-7CB8-84855588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34A99-9857-30A7-15A4-969FF09C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33" y="1690523"/>
            <a:ext cx="2911814" cy="2176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9D5E00-F144-E1E9-7470-AAE6B8E0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33" y="4217442"/>
            <a:ext cx="2911814" cy="22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606127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에포크</a:t>
            </a:r>
            <a:r>
              <a:rPr lang="ko-KR" altLang="en-US" sz="1600" dirty="0">
                <a:latin typeface="+mn-ea"/>
              </a:rPr>
              <a:t> 횟수를 </a:t>
            </a:r>
            <a:r>
              <a:rPr lang="en-US" altLang="ko-KR" sz="1600" dirty="0">
                <a:latin typeface="+mn-ea"/>
              </a:rPr>
              <a:t>20</a:t>
            </a:r>
            <a:r>
              <a:rPr lang="ko-KR" altLang="en-US" sz="1600" dirty="0">
                <a:latin typeface="+mn-ea"/>
              </a:rPr>
              <a:t>으로 늘려 모델을 훈련하고 손실 그래프를 그림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손실 곡선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8B271-4DC1-F825-B9AA-C52862C2C549}"/>
              </a:ext>
            </a:extLst>
          </p:cNvPr>
          <p:cNvSpPr txBox="1"/>
          <p:nvPr/>
        </p:nvSpPr>
        <p:spPr>
          <a:xfrm>
            <a:off x="986116" y="3891192"/>
            <a:ext cx="341744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예상대로 손실이 잘 감소함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CA03B-9A05-26AF-A3F6-31A63778BA56}"/>
              </a:ext>
            </a:extLst>
          </p:cNvPr>
          <p:cNvSpPr txBox="1"/>
          <p:nvPr/>
        </p:nvSpPr>
        <p:spPr>
          <a:xfrm>
            <a:off x="986117" y="1594041"/>
            <a:ext cx="6966772" cy="213103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3798FD-970A-4084-902F-4588996E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82E139-637F-208F-A8A8-A4B703CD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65" y="1435284"/>
            <a:ext cx="3528324" cy="26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058655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에포크에</a:t>
            </a:r>
            <a:r>
              <a:rPr lang="ko-KR" altLang="en-US" sz="1600" dirty="0">
                <a:latin typeface="+mn-ea"/>
              </a:rPr>
              <a:t> 따른 과대적합과 과소적합을 파악하려면 훈련 세트에 대한 점수 뿐만 아니라 검증 세트에 대한 점수도 필요함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에포크마다</a:t>
            </a:r>
            <a:r>
              <a:rPr lang="ko-KR" altLang="en-US" sz="1600" dirty="0">
                <a:latin typeface="+mn-ea"/>
              </a:rPr>
              <a:t> 검증 손실을 계산하기 위해 </a:t>
            </a: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모델의 </a:t>
            </a: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메서드에 검증 데이터를 전달할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검증 손실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C401-13C8-F597-69D4-4FD70916DA4D}"/>
              </a:ext>
            </a:extLst>
          </p:cNvPr>
          <p:cNvSpPr txBox="1"/>
          <p:nvPr/>
        </p:nvSpPr>
        <p:spPr>
          <a:xfrm>
            <a:off x="1106226" y="1896048"/>
            <a:ext cx="9389058" cy="124617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A1381-A084-F846-643E-122495B09B1E}"/>
              </a:ext>
            </a:extLst>
          </p:cNvPr>
          <p:cNvSpPr txBox="1"/>
          <p:nvPr/>
        </p:nvSpPr>
        <p:spPr>
          <a:xfrm>
            <a:off x="1003434" y="3128430"/>
            <a:ext cx="692048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Validation_data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매개변수에 검증에 사용할 입력과 타깃 값을 </a:t>
            </a:r>
            <a:r>
              <a:rPr lang="ko-KR" altLang="en-US" sz="1400" dirty="0" err="1">
                <a:latin typeface="+mn-ea"/>
              </a:rPr>
              <a:t>튜플로</a:t>
            </a:r>
            <a:r>
              <a:rPr lang="ko-KR" altLang="en-US" sz="1400" dirty="0">
                <a:latin typeface="+mn-ea"/>
              </a:rPr>
              <a:t> 만들어 전달함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FD0F3-4BA6-D43E-C317-AF9C6A92E9FE}"/>
              </a:ext>
            </a:extLst>
          </p:cNvPr>
          <p:cNvSpPr txBox="1"/>
          <p:nvPr/>
        </p:nvSpPr>
        <p:spPr>
          <a:xfrm>
            <a:off x="1106226" y="4066198"/>
            <a:ext cx="9389058" cy="36131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.history.keys())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B23BA-1074-5FC1-4692-428A9945CEE3}"/>
              </a:ext>
            </a:extLst>
          </p:cNvPr>
          <p:cNvSpPr txBox="1"/>
          <p:nvPr/>
        </p:nvSpPr>
        <p:spPr>
          <a:xfrm>
            <a:off x="1106226" y="4552383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&gt;&gt;&gt;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+mj-lt"/>
              </a:rPr>
              <a:t>dict_keys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lt"/>
              </a:rPr>
              <a:t>(['loss', 'accuracy', '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+mj-lt"/>
              </a:rPr>
              <a:t>val_loss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lt"/>
              </a:rPr>
              <a:t>', '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+mj-lt"/>
              </a:rPr>
              <a:t>val_accuracy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lt"/>
              </a:rPr>
              <a:t>'])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EE8EC-37E3-0C68-C45D-D7034359BB1E}"/>
              </a:ext>
            </a:extLst>
          </p:cNvPr>
          <p:cNvSpPr txBox="1"/>
          <p:nvPr/>
        </p:nvSpPr>
        <p:spPr>
          <a:xfrm>
            <a:off x="660530" y="3523857"/>
            <a:ext cx="599555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반환된 </a:t>
            </a:r>
            <a:r>
              <a:rPr lang="en-US" altLang="ko-KR" sz="1600" dirty="0" err="1">
                <a:latin typeface="+mn-ea"/>
              </a:rPr>
              <a:t>history.history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딕셔너리에</a:t>
            </a:r>
            <a:r>
              <a:rPr lang="ko-KR" altLang="en-US" sz="1600" dirty="0">
                <a:latin typeface="+mn-ea"/>
              </a:rPr>
              <a:t> 어떤 값이 들어있는지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03B3EFA-42B8-84CD-ED9C-77ED2FB9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24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795923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과대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과소적합 문제를 조사하기 위해 훈련 손실과 검증 손실을 한 그래프에 그려 비교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검증 손실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A1381-A084-F846-643E-122495B09B1E}"/>
              </a:ext>
            </a:extLst>
          </p:cNvPr>
          <p:cNvSpPr txBox="1"/>
          <p:nvPr/>
        </p:nvSpPr>
        <p:spPr>
          <a:xfrm>
            <a:off x="1019476" y="2939583"/>
            <a:ext cx="7040710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훈련 손실은 꾸준히 감소하기 때문에 전형적인 과대적합 모델이 만들어짐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검증 손실이 상승하는 시점을 가능한 뒤로 늦추면 검증 세트에 대한 손실이 줄어들 뿐만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아니라 검증 세트에 대한 정확도도 증가할 것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51F9F-8E55-DAA8-DF87-5F5155D99A63}"/>
              </a:ext>
            </a:extLst>
          </p:cNvPr>
          <p:cNvSpPr txBox="1"/>
          <p:nvPr/>
        </p:nvSpPr>
        <p:spPr>
          <a:xfrm>
            <a:off x="1106226" y="1537460"/>
            <a:ext cx="6953960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'val_loss'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legend([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'train'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C31D0-41F9-B0C6-ACC3-7795EC85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505" y="1537460"/>
            <a:ext cx="3044680" cy="22874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41959D-ECB5-609C-4D35-8A6BB3DFAB83}"/>
              </a:ext>
            </a:extLst>
          </p:cNvPr>
          <p:cNvCxnSpPr/>
          <p:nvPr/>
        </p:nvCxnSpPr>
        <p:spPr>
          <a:xfrm>
            <a:off x="9060328" y="2396564"/>
            <a:ext cx="0" cy="2689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99AA77-46B9-7FEC-7A3E-1E197EB41BE8}"/>
              </a:ext>
            </a:extLst>
          </p:cNvPr>
          <p:cNvSpPr txBox="1"/>
          <p:nvPr/>
        </p:nvSpPr>
        <p:spPr>
          <a:xfrm>
            <a:off x="660530" y="4649265"/>
            <a:ext cx="885851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과대적합을 완화시키기 위해 </a:t>
            </a:r>
            <a:r>
              <a:rPr lang="ko-KR" altLang="en-US" sz="1600" dirty="0" err="1">
                <a:latin typeface="+mn-ea"/>
              </a:rPr>
              <a:t>옵티마이저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하이퍼파라미터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Adam</a:t>
            </a:r>
            <a:r>
              <a:rPr lang="ko-KR" altLang="en-US" sz="1600" dirty="0">
                <a:latin typeface="+mn-ea"/>
              </a:rPr>
              <a:t>을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Adam</a:t>
            </a:r>
            <a:r>
              <a:rPr lang="ko-KR" altLang="en-US" sz="1600" dirty="0">
                <a:latin typeface="+mn-ea"/>
              </a:rPr>
              <a:t>은 적응적 </a:t>
            </a:r>
            <a:r>
              <a:rPr lang="ko-KR" altLang="en-US" sz="1600" dirty="0" err="1">
                <a:latin typeface="+mn-ea"/>
              </a:rPr>
              <a:t>학습률을</a:t>
            </a:r>
            <a:r>
              <a:rPr lang="ko-KR" altLang="en-US" sz="1600" dirty="0">
                <a:latin typeface="+mn-ea"/>
              </a:rPr>
              <a:t> 사용하기 때문에 </a:t>
            </a:r>
            <a:r>
              <a:rPr lang="ko-KR" altLang="en-US" sz="1600" dirty="0" err="1">
                <a:latin typeface="+mn-ea"/>
              </a:rPr>
              <a:t>에포크가</a:t>
            </a:r>
            <a:r>
              <a:rPr lang="ko-KR" altLang="en-US" sz="1600" dirty="0">
                <a:latin typeface="+mn-ea"/>
              </a:rPr>
              <a:t> 진행되면서 </a:t>
            </a:r>
            <a:r>
              <a:rPr lang="ko-KR" altLang="en-US" sz="1600" dirty="0" err="1">
                <a:latin typeface="+mn-ea"/>
              </a:rPr>
              <a:t>학습률의</a:t>
            </a:r>
            <a:r>
              <a:rPr lang="ko-KR" altLang="en-US" sz="1600" dirty="0">
                <a:latin typeface="+mn-ea"/>
              </a:rPr>
              <a:t> 크기를 조정할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5C0B420-87E0-E50B-7ECE-1982F96E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6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검증 손실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A1381-A084-F846-643E-122495B09B1E}"/>
              </a:ext>
            </a:extLst>
          </p:cNvPr>
          <p:cNvSpPr txBox="1"/>
          <p:nvPr/>
        </p:nvSpPr>
        <p:spPr>
          <a:xfrm>
            <a:off x="1019476" y="3632845"/>
            <a:ext cx="7720383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과대적합이 훨씬 줄어듦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검증 손실 그래프에 여전히 요동이 남아 있지만 열 번째 </a:t>
            </a:r>
            <a:r>
              <a:rPr lang="ko-KR" altLang="en-US" sz="1400" dirty="0" err="1">
                <a:latin typeface="+mn-ea"/>
              </a:rPr>
              <a:t>에포크까지</a:t>
            </a:r>
            <a:r>
              <a:rPr lang="ko-KR" altLang="en-US" sz="1400" dirty="0">
                <a:latin typeface="+mn-ea"/>
              </a:rPr>
              <a:t> 전반적인 감소 추세가 이어짐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이는 </a:t>
            </a:r>
            <a:r>
              <a:rPr lang="en-US" altLang="ko-KR" sz="1400" dirty="0">
                <a:latin typeface="+mn-ea"/>
              </a:rPr>
              <a:t>Adam </a:t>
            </a:r>
            <a:r>
              <a:rPr lang="ko-KR" altLang="en-US" sz="1400" dirty="0" err="1">
                <a:latin typeface="+mn-ea"/>
              </a:rPr>
              <a:t>옵티마이저가</a:t>
            </a:r>
            <a:r>
              <a:rPr lang="ko-KR" altLang="en-US" sz="1400" dirty="0">
                <a:latin typeface="+mn-ea"/>
              </a:rPr>
              <a:t> 이 데이터셋에 잘 맞는 다는 것을 보여줌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더 나은 손실 곡선을 얻으려면 </a:t>
            </a:r>
            <a:r>
              <a:rPr lang="ko-KR" altLang="en-US" sz="1400" dirty="0" err="1">
                <a:latin typeface="+mn-ea"/>
              </a:rPr>
              <a:t>학습률을</a:t>
            </a:r>
            <a:r>
              <a:rPr lang="ko-KR" altLang="en-US" sz="1400" dirty="0">
                <a:latin typeface="+mn-ea"/>
              </a:rPr>
              <a:t> 조정해서 다시 시도해볼 수도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51F9F-8E55-DAA8-DF87-5F5155D99A63}"/>
              </a:ext>
            </a:extLst>
          </p:cNvPr>
          <p:cNvSpPr txBox="1"/>
          <p:nvPr/>
        </p:nvSpPr>
        <p:spPr>
          <a:xfrm>
            <a:off x="1106226" y="1125090"/>
            <a:ext cx="6953960" cy="24622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>
                <a:solidFill>
                  <a:srgbClr val="F64C8A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model_fn()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       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validation_data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plot(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history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.history[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'val_loss'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'epoch'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ylabel(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'loss'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legend([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'train'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D730DA9-D2E5-6F1D-D493-BE6A1CA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653B4D-1FA8-B0FC-EE17-8B597ADE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50" y="1125090"/>
            <a:ext cx="3128776" cy="23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11229</TotalTime>
  <Words>2533</Words>
  <Application>Microsoft Office PowerPoint</Application>
  <PresentationFormat>와이드스크린</PresentationFormat>
  <Paragraphs>258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나눔스퀘어 네오 Regular</vt:lpstr>
      <vt:lpstr>Wingdings</vt:lpstr>
      <vt:lpstr>D2Coding</vt:lpstr>
      <vt:lpstr>Cambria Math</vt:lpstr>
      <vt:lpstr>나눔스퀘어_ac Bold</vt:lpstr>
      <vt:lpstr>Arial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150</cp:revision>
  <dcterms:created xsi:type="dcterms:W3CDTF">2022-03-07T11:10:45Z</dcterms:created>
  <dcterms:modified xsi:type="dcterms:W3CDTF">2025-02-21T06:59:06Z</dcterms:modified>
</cp:coreProperties>
</file>